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72" r:id="rId4"/>
    <p:sldId id="271" r:id="rId5"/>
    <p:sldId id="265" r:id="rId6"/>
    <p:sldId id="259" r:id="rId7"/>
    <p:sldId id="260" r:id="rId8"/>
    <p:sldId id="261" r:id="rId9"/>
    <p:sldId id="280" r:id="rId10"/>
    <p:sldId id="273" r:id="rId11"/>
    <p:sldId id="267" r:id="rId12"/>
    <p:sldId id="279" r:id="rId13"/>
    <p:sldId id="274" r:id="rId14"/>
    <p:sldId id="262" r:id="rId15"/>
    <p:sldId id="263" r:id="rId16"/>
    <p:sldId id="268" r:id="rId17"/>
    <p:sldId id="277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73567" autoAdjust="0"/>
  </p:normalViewPr>
  <p:slideViewPr>
    <p:cSldViewPr snapToGrid="0">
      <p:cViewPr varScale="1">
        <p:scale>
          <a:sx n="84" d="100"/>
          <a:sy n="84" d="100"/>
        </p:scale>
        <p:origin x="160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256A708-5AC1-45D6-99D2-370CDDEC9D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D25BC3-EB04-4D9A-B084-403A0CC000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FF10B-49A3-47F0-97A4-40CFA1E6A290}" type="datetimeFigureOut">
              <a:rPr lang="en-GB" smtClean="0"/>
              <a:t>25/06/2018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92170BA-C24F-4AFE-85EC-1881500368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2592474-78D3-41D7-8930-C77C2E1AD0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1DE72-356E-496A-B89F-FB250E84DF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8753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2BD84-068F-4711-9548-95846F635E8F}" type="datetimeFigureOut">
              <a:rPr lang="en-GB" smtClean="0"/>
              <a:t>25/06/2018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2742CE-BF56-404D-956D-45EAAB9E257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16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et l'analyse métier et la stratégie, présenté par Natachy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939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Modifications apportés par l'urbanisation</a:t>
            </a:r>
          </a:p>
          <a:p>
            <a:r>
              <a:rPr lang="fr-FR" dirty="0"/>
              <a:t>Projet de migration présentés par moi même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727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La société Aero-Breizh est dans le domaine de l'aéronautique et a fait 175M€ de CA en 2017.</a:t>
            </a:r>
          </a:p>
          <a:p>
            <a:r>
              <a:rPr lang="fr-FR" dirty="0"/>
              <a:t>Elle est présente sur 3 continents et elle s'appui sur ses certifications et valeurs pour mener ses activités.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675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POS applicatif</a:t>
            </a:r>
          </a:p>
          <a:p>
            <a:r>
              <a:rPr lang="fr-FR" dirty="0"/>
              <a:t>Services fonctionnels par zone et quartier</a:t>
            </a:r>
          </a:p>
          <a:p>
            <a:r>
              <a:rPr lang="fr-FR" dirty="0"/>
              <a:t>&gt;&gt;&gt; CLIC</a:t>
            </a:r>
          </a:p>
          <a:p>
            <a:r>
              <a:rPr lang="en-GB" dirty="0" err="1"/>
              <a:t>Peu</a:t>
            </a:r>
            <a:r>
              <a:rPr lang="en-GB" dirty="0"/>
              <a:t> de </a:t>
            </a:r>
            <a:r>
              <a:rPr lang="en-GB" dirty="0" err="1"/>
              <a:t>changements</a:t>
            </a:r>
            <a:endParaRPr lang="en-GB" dirty="0"/>
          </a:p>
          <a:p>
            <a:r>
              <a:rPr lang="fr-FR" dirty="0"/>
              <a:t>Service existants restent inchangés, par contre, quelques services supplémentaires seront ajoutés</a:t>
            </a:r>
          </a:p>
          <a:p>
            <a:r>
              <a:rPr lang="fr-FR" dirty="0"/>
              <a:t>Zone des opérations, le service SGDT</a:t>
            </a:r>
          </a:p>
          <a:p>
            <a:r>
              <a:rPr lang="fr-FR" dirty="0"/>
              <a:t>Services dans la zone de relations, car des services liés aux </a:t>
            </a:r>
            <a:r>
              <a:rPr lang="fr-FR" dirty="0" err="1"/>
              <a:t>éxchanges</a:t>
            </a:r>
            <a:r>
              <a:rPr lang="fr-FR" dirty="0"/>
              <a:t> avec les clients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68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Composants séparés et sans communication</a:t>
            </a:r>
          </a:p>
          <a:p>
            <a:r>
              <a:rPr lang="fr-FR" dirty="0"/>
              <a:t>&gt;&gt;&gt; Clic</a:t>
            </a:r>
          </a:p>
          <a:p>
            <a:r>
              <a:rPr lang="fr-FR" dirty="0"/>
              <a:t>Solution PGI (</a:t>
            </a:r>
            <a:r>
              <a:rPr lang="fr-FR" b="1" dirty="0"/>
              <a:t>Progiciel de gestion intégrée</a:t>
            </a:r>
            <a:r>
              <a:rPr lang="fr-FR" dirty="0"/>
              <a:t>)</a:t>
            </a:r>
          </a:p>
          <a:p>
            <a:r>
              <a:rPr lang="fr-FR" dirty="0"/>
              <a:t>Nouveaux composants avec la réalisation des projets, en bleu foncé, </a:t>
            </a:r>
            <a:r>
              <a:rPr lang="fr-FR" dirty="0" err="1"/>
              <a:t>Aeronet</a:t>
            </a:r>
            <a:r>
              <a:rPr lang="fr-FR" dirty="0"/>
              <a:t>, et en Jaune, O3</a:t>
            </a:r>
          </a:p>
          <a:p>
            <a:r>
              <a:rPr lang="fr-FR" dirty="0"/>
              <a:t>O3, 5 nouvelles fonctionnalités seront créées, et un préfixe de 1 ou 2 entre </a:t>
            </a:r>
            <a:r>
              <a:rPr lang="fr-FR" dirty="0" err="1"/>
              <a:t>parathéses</a:t>
            </a:r>
            <a:r>
              <a:rPr lang="fr-FR" dirty="0"/>
              <a:t> a été ajouté pour indiquer sur quelle livraison la fonctionnalité sera fournie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876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Réseaux existants sont séparés et sans communication</a:t>
            </a:r>
          </a:p>
          <a:p>
            <a:r>
              <a:rPr lang="fr-FR" dirty="0"/>
              <a:t>1 seul réseau fédérateur sera créé qui connectera tous les composants existants à ceux qui seront créés</a:t>
            </a:r>
          </a:p>
          <a:p>
            <a:r>
              <a:rPr lang="fr-FR" dirty="0"/>
              <a:t>Ferme de serveurs sera créé, ou le serveur ERP, ici en rouge, sera inclus</a:t>
            </a:r>
          </a:p>
          <a:p>
            <a:r>
              <a:rPr lang="fr-FR" dirty="0"/>
              <a:t>O3, Application et Extranet seront ajoutés pour exécuter les nouvelles fonctionnalités implémentés par le projet O3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883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Début par l'installation de l'ERP et installation de la suite d’applications dans les 650 postes</a:t>
            </a:r>
          </a:p>
          <a:p>
            <a:r>
              <a:rPr lang="fr-FR" dirty="0"/>
              <a:t>Après </a:t>
            </a:r>
            <a:r>
              <a:rPr lang="fr-FR" dirty="0" err="1"/>
              <a:t>Aeronet</a:t>
            </a:r>
            <a:r>
              <a:rPr lang="fr-FR" dirty="0"/>
              <a:t> avec les modifications sur le réseau</a:t>
            </a:r>
          </a:p>
          <a:p>
            <a:r>
              <a:rPr lang="fr-FR"/>
              <a:t>Finalement</a:t>
            </a:r>
            <a:r>
              <a:rPr lang="fr-FR" dirty="0"/>
              <a:t>, </a:t>
            </a:r>
            <a:r>
              <a:rPr lang="fr-FR"/>
              <a:t>le projet </a:t>
            </a:r>
            <a:r>
              <a:rPr lang="fr-FR" dirty="0"/>
              <a:t>O3 avec l'extranet où les utilisateurs peuvent voir en temps réel les services d'Aero-Breizh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42CE-BF56-404D-956D-45EAAB9E257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10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A352-7D6F-42CE-8661-E5131235BF66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25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DF7A2-D041-4336-AA3E-BC558500F365}" type="datetime1">
              <a:rPr lang="en-GB" smtClean="0"/>
              <a:t>25/06/2018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804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FE0E5-BE83-4864-8C9B-04EDD65BD4B6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968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BD189-42AE-47A2-8621-C858C528542C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9852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0C222-6505-498B-99E2-E23C861EC4B0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96704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C3F6-E6AE-4AD4-868E-81687961A7A0}" type="datetime1">
              <a:rPr lang="en-GB" smtClean="0"/>
              <a:t>25/06/2018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388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F273-67B7-4E62-828A-6B2245ABCEF1}" type="datetime1">
              <a:rPr lang="en-GB" smtClean="0"/>
              <a:t>25/06/2018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844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BA116-B39F-46A2-B198-7692611A70E3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611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FC1EB-9754-4FD9-834F-05FAC21D9E74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61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DACD9-42AD-489F-A028-44BF51632F48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02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999AB-4BBE-421E-96D8-F77383334567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902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B7FD6-8831-454A-BA17-78599D9F40E4}" type="datetime1">
              <a:rPr lang="en-GB" smtClean="0"/>
              <a:t>25/06/2018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311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F7740-8C1B-44B0-90A3-F61A245B4357}" type="datetime1">
              <a:rPr lang="en-GB" smtClean="0"/>
              <a:t>25/06/2018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41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AB09-C69F-4882-BD36-28B0274D6B54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56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ED70-E428-4A78-B9C5-CE51938ABDD2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537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8AFBE-FB91-4AAD-8303-18D4EF660008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0883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A7ACC-1AC7-45B5-B082-BCD311BAA20D}" type="datetime1">
              <a:rPr lang="en-GB" smtClean="0"/>
              <a:t>25/06/2018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109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7D8A53F-BA63-449F-B271-6EFE62D8B86B}" type="datetime1">
              <a:rPr lang="en-GB" smtClean="0"/>
              <a:t>25/06/2018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B63D7-A8CB-4105-87F4-60707FA10D9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549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F3F4807A-5068-4492-8025-D75F320E908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49646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630182B0-3559-41D5-9EBC-0BD86BEDAD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Freeform: Shape 14">
            <a:extLst>
              <a:ext uri="{FF2B5EF4-FFF2-40B4-BE49-F238E27FC236}">
                <a16:creationId xmlns:a16="http://schemas.microsoft.com/office/drawing/2014/main" id="{D8B22DE2-C518-4F77-BE90-E1B6B1909D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68960" y="-68960"/>
            <a:ext cx="6858001" cy="6995918"/>
          </a:xfrm>
          <a:custGeom>
            <a:avLst/>
            <a:gdLst>
              <a:gd name="connsiteX0" fmla="*/ 6858001 w 6858001"/>
              <a:gd name="connsiteY0" fmla="*/ 1344715 h 6995918"/>
              <a:gd name="connsiteX1" fmla="*/ 6858001 w 6858001"/>
              <a:gd name="connsiteY1" fmla="*/ 1177 h 6995918"/>
              <a:gd name="connsiteX2" fmla="*/ 6702324 w 6858001"/>
              <a:gd name="connsiteY2" fmla="*/ 26222 h 6995918"/>
              <a:gd name="connsiteX3" fmla="*/ 6547333 w 6858001"/>
              <a:gd name="connsiteY3" fmla="*/ 50091 h 6995918"/>
              <a:gd name="connsiteX4" fmla="*/ 6391657 w 6858001"/>
              <a:gd name="connsiteY4" fmla="*/ 73455 h 6995918"/>
              <a:gd name="connsiteX5" fmla="*/ 6235294 w 6858001"/>
              <a:gd name="connsiteY5" fmla="*/ 93458 h 6995918"/>
              <a:gd name="connsiteX6" fmla="*/ 6079618 w 6858001"/>
              <a:gd name="connsiteY6" fmla="*/ 113629 h 6995918"/>
              <a:gd name="connsiteX7" fmla="*/ 5923255 w 6858001"/>
              <a:gd name="connsiteY7" fmla="*/ 132455 h 6995918"/>
              <a:gd name="connsiteX8" fmla="*/ 5768950 w 6858001"/>
              <a:gd name="connsiteY8" fmla="*/ 148591 h 6995918"/>
              <a:gd name="connsiteX9" fmla="*/ 5612588 w 6858001"/>
              <a:gd name="connsiteY9" fmla="*/ 163887 h 6995918"/>
              <a:gd name="connsiteX10" fmla="*/ 5456911 w 6858001"/>
              <a:gd name="connsiteY10" fmla="*/ 177839 h 6995918"/>
              <a:gd name="connsiteX11" fmla="*/ 5303978 w 6858001"/>
              <a:gd name="connsiteY11" fmla="*/ 189941 h 6995918"/>
              <a:gd name="connsiteX12" fmla="*/ 5148987 w 6858001"/>
              <a:gd name="connsiteY12" fmla="*/ 202044 h 6995918"/>
              <a:gd name="connsiteX13" fmla="*/ 4996054 w 6858001"/>
              <a:gd name="connsiteY13" fmla="*/ 212129 h 6995918"/>
              <a:gd name="connsiteX14" fmla="*/ 4843120 w 6858001"/>
              <a:gd name="connsiteY14" fmla="*/ 220029 h 6995918"/>
              <a:gd name="connsiteX15" fmla="*/ 4690873 w 6858001"/>
              <a:gd name="connsiteY15" fmla="*/ 228266 h 6995918"/>
              <a:gd name="connsiteX16" fmla="*/ 4539997 w 6858001"/>
              <a:gd name="connsiteY16" fmla="*/ 235157 h 6995918"/>
              <a:gd name="connsiteX17" fmla="*/ 4390492 w 6858001"/>
              <a:gd name="connsiteY17" fmla="*/ 240032 h 6995918"/>
              <a:gd name="connsiteX18" fmla="*/ 4240988 w 6858001"/>
              <a:gd name="connsiteY18" fmla="*/ 244234 h 6995918"/>
              <a:gd name="connsiteX19" fmla="*/ 4092855 w 6858001"/>
              <a:gd name="connsiteY19" fmla="*/ 248268 h 6995918"/>
              <a:gd name="connsiteX20" fmla="*/ 3946780 w 6858001"/>
              <a:gd name="connsiteY20" fmla="*/ 250117 h 6995918"/>
              <a:gd name="connsiteX21" fmla="*/ 3800704 w 6858001"/>
              <a:gd name="connsiteY21" fmla="*/ 252134 h 6995918"/>
              <a:gd name="connsiteX22" fmla="*/ 3656686 w 6858001"/>
              <a:gd name="connsiteY22" fmla="*/ 253143 h 6995918"/>
              <a:gd name="connsiteX23" fmla="*/ 3514040 w 6858001"/>
              <a:gd name="connsiteY23" fmla="*/ 252134 h 6995918"/>
              <a:gd name="connsiteX24" fmla="*/ 3372765 w 6858001"/>
              <a:gd name="connsiteY24" fmla="*/ 252134 h 6995918"/>
              <a:gd name="connsiteX25" fmla="*/ 3232862 w 6858001"/>
              <a:gd name="connsiteY25" fmla="*/ 250117 h 6995918"/>
              <a:gd name="connsiteX26" fmla="*/ 3095702 w 6858001"/>
              <a:gd name="connsiteY26" fmla="*/ 247092 h 6995918"/>
              <a:gd name="connsiteX27" fmla="*/ 2959914 w 6858001"/>
              <a:gd name="connsiteY27" fmla="*/ 244234 h 6995918"/>
              <a:gd name="connsiteX28" fmla="*/ 2826868 w 6858001"/>
              <a:gd name="connsiteY28" fmla="*/ 241040 h 6995918"/>
              <a:gd name="connsiteX29" fmla="*/ 2694509 w 6858001"/>
              <a:gd name="connsiteY29" fmla="*/ 236166 h 6995918"/>
              <a:gd name="connsiteX30" fmla="*/ 2564208 w 6858001"/>
              <a:gd name="connsiteY30" fmla="*/ 230955 h 6995918"/>
              <a:gd name="connsiteX31" fmla="*/ 2436649 w 6858001"/>
              <a:gd name="connsiteY31" fmla="*/ 226249 h 6995918"/>
              <a:gd name="connsiteX32" fmla="*/ 2187703 w 6858001"/>
              <a:gd name="connsiteY32" fmla="*/ 212969 h 6995918"/>
              <a:gd name="connsiteX33" fmla="*/ 1949045 w 6858001"/>
              <a:gd name="connsiteY33" fmla="*/ 198850 h 6995918"/>
              <a:gd name="connsiteX34" fmla="*/ 1719988 w 6858001"/>
              <a:gd name="connsiteY34" fmla="*/ 184058 h 6995918"/>
              <a:gd name="connsiteX35" fmla="*/ 1503275 w 6858001"/>
              <a:gd name="connsiteY35" fmla="*/ 167753 h 6995918"/>
              <a:gd name="connsiteX36" fmla="*/ 1296163 w 6858001"/>
              <a:gd name="connsiteY36" fmla="*/ 150776 h 6995918"/>
              <a:gd name="connsiteX37" fmla="*/ 1104139 w 6858001"/>
              <a:gd name="connsiteY37" fmla="*/ 132455 h 6995918"/>
              <a:gd name="connsiteX38" fmla="*/ 923774 w 6858001"/>
              <a:gd name="connsiteY38" fmla="*/ 114469 h 6995918"/>
              <a:gd name="connsiteX39" fmla="*/ 757810 w 6858001"/>
              <a:gd name="connsiteY39" fmla="*/ 96484 h 6995918"/>
              <a:gd name="connsiteX40" fmla="*/ 605563 w 6858001"/>
              <a:gd name="connsiteY40" fmla="*/ 79507 h 6995918"/>
              <a:gd name="connsiteX41" fmla="*/ 470460 w 6858001"/>
              <a:gd name="connsiteY41" fmla="*/ 63370 h 6995918"/>
              <a:gd name="connsiteX42" fmla="*/ 348388 w 6858001"/>
              <a:gd name="connsiteY42" fmla="*/ 48074 h 6995918"/>
              <a:gd name="connsiteX43" fmla="*/ 245518 w 6858001"/>
              <a:gd name="connsiteY43" fmla="*/ 35299 h 6995918"/>
              <a:gd name="connsiteX44" fmla="*/ 159107 w 6858001"/>
              <a:gd name="connsiteY44" fmla="*/ 23197 h 6995918"/>
              <a:gd name="connsiteX45" fmla="*/ 40463 w 6858001"/>
              <a:gd name="connsiteY45" fmla="*/ 5883 h 6995918"/>
              <a:gd name="connsiteX46" fmla="*/ 1 w 6858001"/>
              <a:gd name="connsiteY46" fmla="*/ 0 h 6995918"/>
              <a:gd name="connsiteX47" fmla="*/ 1 w 6858001"/>
              <a:gd name="connsiteY47" fmla="*/ 905354 h 6995918"/>
              <a:gd name="connsiteX48" fmla="*/ 0 w 6858001"/>
              <a:gd name="connsiteY48" fmla="*/ 905354 h 6995918"/>
              <a:gd name="connsiteX49" fmla="*/ 0 w 6858001"/>
              <a:gd name="connsiteY49" fmla="*/ 6995918 h 6995918"/>
              <a:gd name="connsiteX50" fmla="*/ 6858000 w 6858001"/>
              <a:gd name="connsiteY50" fmla="*/ 6995918 h 6995918"/>
              <a:gd name="connsiteX51" fmla="*/ 6858000 w 6858001"/>
              <a:gd name="connsiteY51" fmla="*/ 1344715 h 6995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95918">
                <a:moveTo>
                  <a:pt x="6858001" y="1344715"/>
                </a:moveTo>
                <a:lnTo>
                  <a:pt x="6858001" y="1177"/>
                </a:lnTo>
                <a:lnTo>
                  <a:pt x="6702324" y="26222"/>
                </a:lnTo>
                <a:lnTo>
                  <a:pt x="6547333" y="50091"/>
                </a:lnTo>
                <a:lnTo>
                  <a:pt x="6391657" y="73455"/>
                </a:lnTo>
                <a:lnTo>
                  <a:pt x="6235294" y="93458"/>
                </a:lnTo>
                <a:lnTo>
                  <a:pt x="6079618" y="113629"/>
                </a:lnTo>
                <a:lnTo>
                  <a:pt x="5923255" y="132455"/>
                </a:lnTo>
                <a:lnTo>
                  <a:pt x="5768950" y="148591"/>
                </a:lnTo>
                <a:lnTo>
                  <a:pt x="5612588" y="163887"/>
                </a:lnTo>
                <a:lnTo>
                  <a:pt x="5456911" y="177839"/>
                </a:lnTo>
                <a:lnTo>
                  <a:pt x="5303978" y="189941"/>
                </a:lnTo>
                <a:lnTo>
                  <a:pt x="5148987" y="202044"/>
                </a:lnTo>
                <a:lnTo>
                  <a:pt x="4996054" y="212129"/>
                </a:lnTo>
                <a:lnTo>
                  <a:pt x="4843120" y="220029"/>
                </a:lnTo>
                <a:lnTo>
                  <a:pt x="4690873" y="228266"/>
                </a:lnTo>
                <a:lnTo>
                  <a:pt x="4539997" y="235157"/>
                </a:lnTo>
                <a:lnTo>
                  <a:pt x="4390492" y="240032"/>
                </a:lnTo>
                <a:lnTo>
                  <a:pt x="4240988" y="244234"/>
                </a:lnTo>
                <a:lnTo>
                  <a:pt x="4092855" y="248268"/>
                </a:lnTo>
                <a:lnTo>
                  <a:pt x="3946780" y="250117"/>
                </a:lnTo>
                <a:lnTo>
                  <a:pt x="3800704" y="252134"/>
                </a:lnTo>
                <a:lnTo>
                  <a:pt x="3656686" y="253143"/>
                </a:lnTo>
                <a:lnTo>
                  <a:pt x="3514040" y="252134"/>
                </a:lnTo>
                <a:lnTo>
                  <a:pt x="3372765" y="252134"/>
                </a:lnTo>
                <a:lnTo>
                  <a:pt x="3232862" y="250117"/>
                </a:lnTo>
                <a:lnTo>
                  <a:pt x="3095702" y="247092"/>
                </a:lnTo>
                <a:lnTo>
                  <a:pt x="2959914" y="244234"/>
                </a:lnTo>
                <a:lnTo>
                  <a:pt x="2826868" y="241040"/>
                </a:lnTo>
                <a:lnTo>
                  <a:pt x="2694509" y="236166"/>
                </a:lnTo>
                <a:lnTo>
                  <a:pt x="2564208" y="230955"/>
                </a:lnTo>
                <a:lnTo>
                  <a:pt x="2436649" y="226249"/>
                </a:lnTo>
                <a:lnTo>
                  <a:pt x="2187703" y="212969"/>
                </a:lnTo>
                <a:lnTo>
                  <a:pt x="1949045" y="198850"/>
                </a:lnTo>
                <a:lnTo>
                  <a:pt x="1719988" y="184058"/>
                </a:lnTo>
                <a:lnTo>
                  <a:pt x="1503275" y="167753"/>
                </a:lnTo>
                <a:lnTo>
                  <a:pt x="1296163" y="150776"/>
                </a:lnTo>
                <a:lnTo>
                  <a:pt x="1104139" y="132455"/>
                </a:lnTo>
                <a:lnTo>
                  <a:pt x="923774" y="114469"/>
                </a:lnTo>
                <a:lnTo>
                  <a:pt x="757810" y="96484"/>
                </a:lnTo>
                <a:lnTo>
                  <a:pt x="605563" y="79507"/>
                </a:lnTo>
                <a:lnTo>
                  <a:pt x="470460" y="63370"/>
                </a:lnTo>
                <a:lnTo>
                  <a:pt x="348388" y="48074"/>
                </a:lnTo>
                <a:lnTo>
                  <a:pt x="245518" y="35299"/>
                </a:lnTo>
                <a:lnTo>
                  <a:pt x="159107" y="23197"/>
                </a:lnTo>
                <a:lnTo>
                  <a:pt x="40463" y="5883"/>
                </a:lnTo>
                <a:lnTo>
                  <a:pt x="1" y="0"/>
                </a:lnTo>
                <a:lnTo>
                  <a:pt x="1" y="905354"/>
                </a:lnTo>
                <a:lnTo>
                  <a:pt x="0" y="905354"/>
                </a:lnTo>
                <a:lnTo>
                  <a:pt x="0" y="6995918"/>
                </a:lnTo>
                <a:lnTo>
                  <a:pt x="6858000" y="6995918"/>
                </a:lnTo>
                <a:lnTo>
                  <a:pt x="6858000" y="1344715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 descr="https://upload.wikimedia.org/wikipedia/commons/thumb/4/42/CNAM_Logo.svg/1000px-CNAM_Logo.svg.png">
            <a:extLst>
              <a:ext uri="{FF2B5EF4-FFF2-40B4-BE49-F238E27FC236}">
                <a16:creationId xmlns:a16="http://schemas.microsoft.com/office/drawing/2014/main" id="{8FC39933-9226-42C4-B02E-FEA6ABB5856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54" y="2883712"/>
            <a:ext cx="5450557" cy="1090110"/>
          </a:xfrm>
          <a:prstGeom prst="rect">
            <a:avLst/>
          </a:prstGeom>
          <a:noFill/>
          <a:effectLst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82FC87B-FCE2-4FFF-A2F5-9E6D6B9E1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5967" y="1325880"/>
            <a:ext cx="4158334" cy="3066507"/>
          </a:xfrm>
        </p:spPr>
        <p:txBody>
          <a:bodyPr>
            <a:normAutofit/>
          </a:bodyPr>
          <a:lstStyle/>
          <a:p>
            <a:r>
              <a:rPr lang="en-GB" sz="4800" dirty="0">
                <a:solidFill>
                  <a:srgbClr val="EBEBEB"/>
                </a:solidFill>
              </a:rPr>
              <a:t>NFE210</a:t>
            </a:r>
            <a:br>
              <a:rPr lang="en-GB" sz="4800" dirty="0">
                <a:solidFill>
                  <a:srgbClr val="EBEBEB"/>
                </a:solidFill>
              </a:rPr>
            </a:br>
            <a:r>
              <a:rPr lang="en-GB" sz="4800" dirty="0">
                <a:solidFill>
                  <a:srgbClr val="EBEBEB"/>
                </a:solidFill>
              </a:rPr>
              <a:t>AERO-BREIZH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E29A82-524E-415D-B019-5C448BF06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5967" y="5389269"/>
            <a:ext cx="4158334" cy="1040114"/>
          </a:xfrm>
        </p:spPr>
        <p:txBody>
          <a:bodyPr>
            <a:normAutofit/>
          </a:bodyPr>
          <a:lstStyle/>
          <a:p>
            <a:pPr algn="r"/>
            <a:r>
              <a:rPr lang="en-GB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Manuel Pires</a:t>
            </a:r>
          </a:p>
          <a:p>
            <a:pPr algn="r"/>
            <a:r>
              <a:rPr lang="en-GB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Natachy Petrau</a:t>
            </a:r>
          </a:p>
        </p:txBody>
      </p:sp>
    </p:spTree>
    <p:extLst>
      <p:ext uri="{BB962C8B-B14F-4D97-AF65-F5344CB8AC3E}">
        <p14:creationId xmlns:p14="http://schemas.microsoft.com/office/powerpoint/2010/main" val="2633894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Projection organisation cible</a:t>
            </a:r>
            <a:br>
              <a:rPr lang="fr-FR" b="1" dirty="0"/>
            </a:br>
            <a:br>
              <a:rPr lang="fr-FR" b="1" dirty="0"/>
            </a:b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9255AB-0EA8-4D12-8914-DA5EEBF5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10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512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880" y="842960"/>
            <a:ext cx="6208240" cy="6015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Groupe 2"/>
          <p:cNvGrpSpPr/>
          <p:nvPr/>
        </p:nvGrpSpPr>
        <p:grpSpPr>
          <a:xfrm>
            <a:off x="2036766" y="842960"/>
            <a:ext cx="8118468" cy="6015040"/>
            <a:chOff x="1441638" y="995360"/>
            <a:chExt cx="8118468" cy="6015040"/>
          </a:xfrm>
        </p:grpSpPr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6752" y="995360"/>
              <a:ext cx="6208240" cy="60150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357" b="56057"/>
            <a:stretch/>
          </p:blipFill>
          <p:spPr bwMode="auto">
            <a:xfrm>
              <a:off x="1441638" y="2190750"/>
              <a:ext cx="8118468" cy="1619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e 7"/>
          <p:cNvGrpSpPr/>
          <p:nvPr/>
        </p:nvGrpSpPr>
        <p:grpSpPr>
          <a:xfrm>
            <a:off x="2036766" y="842960"/>
            <a:ext cx="8118468" cy="6015040"/>
            <a:chOff x="4545758" y="2109785"/>
            <a:chExt cx="8118468" cy="6015040"/>
          </a:xfrm>
        </p:grpSpPr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0872" y="2109785"/>
              <a:ext cx="6208240" cy="60150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933" b="41172"/>
            <a:stretch/>
          </p:blipFill>
          <p:spPr bwMode="auto">
            <a:xfrm>
              <a:off x="4545758" y="4681532"/>
              <a:ext cx="8118468" cy="1092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1" name="Groupe 10"/>
          <p:cNvGrpSpPr/>
          <p:nvPr/>
        </p:nvGrpSpPr>
        <p:grpSpPr>
          <a:xfrm>
            <a:off x="2036766" y="842960"/>
            <a:ext cx="8118468" cy="6015040"/>
            <a:chOff x="3403788" y="842960"/>
            <a:chExt cx="8118468" cy="6015040"/>
          </a:xfrm>
        </p:grpSpPr>
        <p:pic>
          <p:nvPicPr>
            <p:cNvPr id="17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8902" y="842960"/>
              <a:ext cx="6208240" cy="60150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788" b="14885"/>
            <a:stretch/>
          </p:blipFill>
          <p:spPr bwMode="auto">
            <a:xfrm>
              <a:off x="3403788" y="4135494"/>
              <a:ext cx="8118468" cy="20707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491515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Objectifs </a:t>
            </a:r>
            <a:r>
              <a:rPr lang="fr-FR" b="1" dirty="0" err="1"/>
              <a:t>AéroNet</a:t>
            </a: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8BFD3F-7C67-4120-B1D3-FF427EF4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11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7" name="Espace réservé du contenu 6"/>
          <p:cNvPicPr>
            <a:picLocks noGrp="1"/>
          </p:cNvPicPr>
          <p:nvPr>
            <p:ph idx="1"/>
          </p:nvPr>
        </p:nvPicPr>
        <p:blipFill rotWithShape="1">
          <a:blip r:embed="rId2"/>
          <a:srcRect b="19234"/>
          <a:stretch/>
        </p:blipFill>
        <p:spPr>
          <a:xfrm>
            <a:off x="3153831" y="1195388"/>
            <a:ext cx="5884338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68624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Objectifs O3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8BFD3F-7C67-4120-B1D3-FF427EF4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12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9" name="Espace réservé du contenu 8"/>
          <p:cNvPicPr>
            <a:picLocks noGrp="1"/>
          </p:cNvPicPr>
          <p:nvPr>
            <p:ph idx="1"/>
          </p:nvPr>
        </p:nvPicPr>
        <p:blipFill rotWithShape="1">
          <a:blip r:embed="rId2"/>
          <a:srcRect b="21596"/>
          <a:stretch/>
        </p:blipFill>
        <p:spPr>
          <a:xfrm>
            <a:off x="2843397" y="876300"/>
            <a:ext cx="6505206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33404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93902C4-F6C7-436F-B4F3-5924B28A4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Evolution du SI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EDA8C52-4803-48B8-9E38-1F7A36DEA2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6DD80EB-A190-4809-9CB4-45F4C059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13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7679320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775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POS applicatif actuel</a:t>
            </a:r>
            <a:br>
              <a:rPr lang="fr-FR" b="1" dirty="0"/>
            </a:b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89BB3FE-3B4D-4510-9CC2-33C0DE23E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14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5" name="Espace réservé du contenu 4"/>
          <p:cNvPicPr>
            <a:picLocks noGrp="1"/>
          </p:cNvPicPr>
          <p:nvPr>
            <p:ph idx="1"/>
          </p:nvPr>
        </p:nvPicPr>
        <p:blipFill rotWithShape="1">
          <a:blip r:embed="rId3"/>
          <a:srcRect t="12347"/>
          <a:stretch/>
        </p:blipFill>
        <p:spPr>
          <a:xfrm>
            <a:off x="1752956" y="876300"/>
            <a:ext cx="7862360" cy="501544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 txBox="1">
            <a:spLocks/>
          </p:cNvSpPr>
          <p:nvPr/>
        </p:nvSpPr>
        <p:spPr>
          <a:xfrm>
            <a:off x="981775" y="0"/>
            <a:ext cx="9404723" cy="790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/>
              <a:t>POS Applicatif Cible</a:t>
            </a:r>
            <a:endParaRPr lang="fr-FR" b="1" dirty="0"/>
          </a:p>
        </p:txBody>
      </p:sp>
      <p:pic>
        <p:nvPicPr>
          <p:cNvPr id="7" name="Espace réservé du contenu 4"/>
          <p:cNvPicPr>
            <a:picLocks noChangeAspect="1"/>
          </p:cNvPicPr>
          <p:nvPr/>
        </p:nvPicPr>
        <p:blipFill rotWithShape="1">
          <a:blip r:embed="rId4"/>
          <a:srcRect t="11186"/>
          <a:stretch/>
        </p:blipFill>
        <p:spPr>
          <a:xfrm>
            <a:off x="1752936" y="828482"/>
            <a:ext cx="7862400" cy="602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305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Cartographie actuel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816142-F8D7-41CF-BB49-A6A61EF18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15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2"/>
          <a:stretch/>
        </p:blipFill>
        <p:spPr bwMode="auto">
          <a:xfrm>
            <a:off x="2035508" y="1019175"/>
            <a:ext cx="7822160" cy="544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Espace réservé du contenu 4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0"/>
          <a:stretch/>
        </p:blipFill>
        <p:spPr>
          <a:xfrm>
            <a:off x="1874835" y="781050"/>
            <a:ext cx="8143506" cy="607695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 txBox="1">
            <a:spLocks/>
          </p:cNvSpPr>
          <p:nvPr/>
        </p:nvSpPr>
        <p:spPr>
          <a:xfrm>
            <a:off x="1244227" y="0"/>
            <a:ext cx="9404723" cy="790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dirty="0"/>
              <a:t>Cartographie Cible</a:t>
            </a:r>
          </a:p>
        </p:txBody>
      </p:sp>
      <p:grpSp>
        <p:nvGrpSpPr>
          <p:cNvPr id="3" name="Groupe 2"/>
          <p:cNvGrpSpPr/>
          <p:nvPr/>
        </p:nvGrpSpPr>
        <p:grpSpPr>
          <a:xfrm>
            <a:off x="3936813" y="781048"/>
            <a:ext cx="3883212" cy="6076951"/>
            <a:chOff x="2263536" y="781051"/>
            <a:chExt cx="3569916" cy="5305844"/>
          </a:xfrm>
        </p:grpSpPr>
        <p:pic>
          <p:nvPicPr>
            <p:cNvPr id="7" name="Espace réservé du contenu 4"/>
            <p:cNvPicPr>
              <a:picLocks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62" t="9459" b="11488"/>
            <a:stretch/>
          </p:blipFill>
          <p:spPr>
            <a:xfrm>
              <a:off x="2263536" y="781051"/>
              <a:ext cx="3569916" cy="5305844"/>
            </a:xfrm>
            <a:prstGeom prst="rect">
              <a:avLst/>
            </a:prstGeom>
          </p:spPr>
        </p:pic>
        <p:pic>
          <p:nvPicPr>
            <p:cNvPr id="8" name="Espace réservé du contenu 4"/>
            <p:cNvPicPr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255" t="9460" b="74782"/>
            <a:stretch/>
          </p:blipFill>
          <p:spPr>
            <a:xfrm>
              <a:off x="2271102" y="790156"/>
              <a:ext cx="3562350" cy="1057694"/>
            </a:xfrm>
            <a:prstGeom prst="rect">
              <a:avLst/>
            </a:prstGeom>
          </p:spPr>
        </p:pic>
        <p:pic>
          <p:nvPicPr>
            <p:cNvPr id="9" name="Espace réservé du contenu 4"/>
            <p:cNvPicPr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800" t="9460" b="11489"/>
            <a:stretch/>
          </p:blipFill>
          <p:spPr>
            <a:xfrm>
              <a:off x="3699852" y="790156"/>
              <a:ext cx="2133600" cy="52967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649866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425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Infrastructure actuel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7D5C1C-5A21-484C-8DEB-9155EEC45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16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7170" name="Picture 2"/>
          <p:cNvPicPr>
            <a:picLocks noGrp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1"/>
          <a:stretch/>
        </p:blipFill>
        <p:spPr bwMode="auto">
          <a:xfrm>
            <a:off x="2069214" y="828256"/>
            <a:ext cx="7306044" cy="6018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 txBox="1">
            <a:spLocks/>
          </p:cNvSpPr>
          <p:nvPr/>
        </p:nvSpPr>
        <p:spPr>
          <a:xfrm>
            <a:off x="1078425" y="0"/>
            <a:ext cx="9404723" cy="790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dirty="0"/>
              <a:t>Infrastructure Cible</a:t>
            </a:r>
          </a:p>
        </p:txBody>
      </p:sp>
      <p:pic>
        <p:nvPicPr>
          <p:cNvPr id="8" name="Image 7"/>
          <p:cNvPicPr/>
          <p:nvPr/>
        </p:nvPicPr>
        <p:blipFill rotWithShape="1">
          <a:blip r:embed="rId4"/>
          <a:srcRect t="10529"/>
          <a:stretch/>
        </p:blipFill>
        <p:spPr>
          <a:xfrm>
            <a:off x="2070032" y="828256"/>
            <a:ext cx="7304407" cy="602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726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12336"/>
            <a:ext cx="3333749" cy="1633328"/>
          </a:xfrm>
        </p:spPr>
        <p:txBody>
          <a:bodyPr/>
          <a:lstStyle/>
          <a:p>
            <a:pPr algn="ctr"/>
            <a:r>
              <a:rPr lang="fr-FR" b="1" dirty="0"/>
              <a:t>Projet de migration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8BFD3F-7C67-4120-B1D3-FF427EF4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17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5" name="Espace réservé du contenu 4"/>
          <p:cNvPicPr>
            <a:picLocks noGrp="1"/>
          </p:cNvPicPr>
          <p:nvPr>
            <p:ph idx="1"/>
          </p:nvPr>
        </p:nvPicPr>
        <p:blipFill rotWithShape="1">
          <a:blip r:embed="rId3"/>
          <a:srcRect t="8056"/>
          <a:stretch/>
        </p:blipFill>
        <p:spPr>
          <a:xfrm>
            <a:off x="4343400" y="0"/>
            <a:ext cx="6042024" cy="6858000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3133725" y="0"/>
            <a:ext cx="8461374" cy="6858000"/>
            <a:chOff x="3286125" y="0"/>
            <a:chExt cx="8461374" cy="6858000"/>
          </a:xfrm>
        </p:grpSpPr>
        <p:pic>
          <p:nvPicPr>
            <p:cNvPr id="6" name="Espace réservé du contenu 4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t="8056"/>
            <a:stretch/>
          </p:blipFill>
          <p:spPr>
            <a:xfrm>
              <a:off x="4495800" y="0"/>
              <a:ext cx="6042024" cy="6858000"/>
            </a:xfrm>
            <a:prstGeom prst="rect">
              <a:avLst/>
            </a:prstGeom>
          </p:spPr>
        </p:pic>
        <p:pic>
          <p:nvPicPr>
            <p:cNvPr id="7" name="Espace réservé du contenu 4"/>
            <p:cNvPicPr>
              <a:picLocks/>
            </p:cNvPicPr>
            <p:nvPr/>
          </p:nvPicPr>
          <p:blipFill rotWithShape="1">
            <a:blip r:embed="rId3"/>
            <a:srcRect t="8056" b="50186"/>
            <a:stretch/>
          </p:blipFill>
          <p:spPr>
            <a:xfrm>
              <a:off x="3286125" y="1162050"/>
              <a:ext cx="8461374" cy="3952876"/>
            </a:xfrm>
            <a:prstGeom prst="rect">
              <a:avLst/>
            </a:prstGeom>
          </p:spPr>
        </p:pic>
      </p:grpSp>
      <p:grpSp>
        <p:nvGrpSpPr>
          <p:cNvPr id="10" name="Groupe 9"/>
          <p:cNvGrpSpPr/>
          <p:nvPr/>
        </p:nvGrpSpPr>
        <p:grpSpPr>
          <a:xfrm>
            <a:off x="3133725" y="0"/>
            <a:ext cx="8461374" cy="6858000"/>
            <a:chOff x="3286125" y="152400"/>
            <a:chExt cx="8461374" cy="6858000"/>
          </a:xfrm>
        </p:grpSpPr>
        <p:pic>
          <p:nvPicPr>
            <p:cNvPr id="8" name="Espace réservé du contenu 4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t="8056"/>
            <a:stretch/>
          </p:blipFill>
          <p:spPr>
            <a:xfrm>
              <a:off x="4495800" y="152400"/>
              <a:ext cx="6042024" cy="6858000"/>
            </a:xfrm>
            <a:prstGeom prst="rect">
              <a:avLst/>
            </a:prstGeom>
          </p:spPr>
        </p:pic>
        <p:pic>
          <p:nvPicPr>
            <p:cNvPr id="9" name="Espace réservé du contenu 4"/>
            <p:cNvPicPr>
              <a:picLocks/>
            </p:cNvPicPr>
            <p:nvPr/>
          </p:nvPicPr>
          <p:blipFill rotWithShape="1">
            <a:blip r:embed="rId3"/>
            <a:srcRect t="49940" b="9195"/>
            <a:stretch/>
          </p:blipFill>
          <p:spPr>
            <a:xfrm>
              <a:off x="3286125" y="2705100"/>
              <a:ext cx="8461374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83548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25BD2-9027-45FC-9136-D69CC9700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42875"/>
            <a:ext cx="9404723" cy="5237824"/>
          </a:xfrm>
        </p:spPr>
        <p:txBody>
          <a:bodyPr/>
          <a:lstStyle/>
          <a:p>
            <a:r>
              <a:rPr lang="fr-FR" sz="2800" b="1" dirty="0"/>
              <a:t>Pourquoi urbaniser le SI ?</a:t>
            </a:r>
          </a:p>
          <a:p>
            <a:pPr lvl="1"/>
            <a:r>
              <a:rPr lang="fr-FR" dirty="0"/>
              <a:t>Mieux répondre aux exigences du marché</a:t>
            </a:r>
          </a:p>
          <a:p>
            <a:pPr lvl="1"/>
            <a:r>
              <a:rPr lang="fr-FR" dirty="0"/>
              <a:t>Optimiser le bénéfice du SI</a:t>
            </a:r>
          </a:p>
          <a:p>
            <a:pPr lvl="1"/>
            <a:r>
              <a:rPr lang="fr-FR" dirty="0"/>
              <a:t>Améliorer la fluidité des processus d’Aero-Breizh</a:t>
            </a:r>
          </a:p>
          <a:p>
            <a:pPr lvl="1"/>
            <a:r>
              <a:rPr lang="fr-FR" dirty="0"/>
              <a:t>Satisfaction des clients avec les nouvelles fonctionnalités fournies</a:t>
            </a:r>
          </a:p>
          <a:p>
            <a:pPr lvl="1"/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2F79F5-69CB-48A3-80A7-00B85042B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18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890448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Questions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03E8DA0E-BF57-4EE0-A458-09B3B4F2A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707" y="1243013"/>
            <a:ext cx="5237162" cy="5237162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A8BF67F-C94A-420D-AF29-DFD155B6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19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1737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9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Sommaire : Partie 1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25BD2-9027-45FC-9136-D69CC9700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42875"/>
            <a:ext cx="9404723" cy="5237824"/>
          </a:xfrm>
        </p:spPr>
        <p:txBody>
          <a:bodyPr>
            <a:normAutofit/>
          </a:bodyPr>
          <a:lstStyle/>
          <a:p>
            <a:r>
              <a:rPr lang="fr-FR" dirty="0"/>
              <a:t>Présentation Aero-Breizh</a:t>
            </a:r>
          </a:p>
          <a:p>
            <a:r>
              <a:rPr lang="fr-FR" dirty="0"/>
              <a:t>Analyse métier et fonctionnelle</a:t>
            </a:r>
          </a:p>
          <a:p>
            <a:pPr lvl="1"/>
            <a:r>
              <a:rPr lang="fr-FR" dirty="0"/>
              <a:t>Organisation</a:t>
            </a:r>
          </a:p>
          <a:p>
            <a:pPr lvl="1"/>
            <a:r>
              <a:rPr lang="fr-FR" dirty="0"/>
              <a:t>Organisation géographique</a:t>
            </a:r>
          </a:p>
          <a:p>
            <a:pPr lvl="1"/>
            <a:r>
              <a:rPr lang="fr-FR" dirty="0"/>
              <a:t>Organisation fonctionnelle</a:t>
            </a:r>
          </a:p>
          <a:p>
            <a:r>
              <a:rPr lang="fr-FR" dirty="0"/>
              <a:t>Stratégie</a:t>
            </a:r>
          </a:p>
          <a:p>
            <a:pPr lvl="1"/>
            <a:r>
              <a:rPr lang="fr-FR" dirty="0"/>
              <a:t>Projection organisation cible</a:t>
            </a:r>
          </a:p>
          <a:p>
            <a:pPr lvl="1"/>
            <a:r>
              <a:rPr lang="fr-FR" dirty="0"/>
              <a:t>Objectifs </a:t>
            </a:r>
            <a:r>
              <a:rPr lang="fr-FR" dirty="0" err="1"/>
              <a:t>AéroNet</a:t>
            </a:r>
            <a:endParaRPr lang="fr-FR" dirty="0"/>
          </a:p>
          <a:p>
            <a:pPr lvl="1"/>
            <a:r>
              <a:rPr lang="fr-FR" dirty="0"/>
              <a:t>Objectifs O3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A2632D-E28D-422C-9EC8-5D8134E8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2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1786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9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Sommaire : Partie 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F25BD2-9027-45FC-9136-D69CC9700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42875"/>
            <a:ext cx="9404723" cy="5237824"/>
          </a:xfrm>
        </p:spPr>
        <p:txBody>
          <a:bodyPr>
            <a:normAutofit/>
          </a:bodyPr>
          <a:lstStyle/>
          <a:p>
            <a:r>
              <a:rPr lang="fr-FR" dirty="0"/>
              <a:t>Evolution du SI</a:t>
            </a:r>
          </a:p>
          <a:p>
            <a:pPr lvl="1"/>
            <a:r>
              <a:rPr lang="fr-FR" dirty="0"/>
              <a:t>POS Applicatif actuel/cible</a:t>
            </a:r>
          </a:p>
          <a:p>
            <a:pPr lvl="1"/>
            <a:r>
              <a:rPr lang="fr-FR" dirty="0"/>
              <a:t>Cartographie actuel/cible</a:t>
            </a:r>
          </a:p>
          <a:p>
            <a:pPr lvl="1"/>
            <a:r>
              <a:rPr lang="fr-FR" dirty="0"/>
              <a:t>Infrastructure actuel/cible</a:t>
            </a:r>
          </a:p>
          <a:p>
            <a:r>
              <a:rPr lang="fr-FR" dirty="0"/>
              <a:t>Projet de migration</a:t>
            </a:r>
          </a:p>
          <a:p>
            <a:r>
              <a:rPr lang="fr-FR" dirty="0"/>
              <a:t>Conclusion</a:t>
            </a:r>
          </a:p>
          <a:p>
            <a:r>
              <a:rPr lang="fr-FR" dirty="0"/>
              <a:t>Questions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A2632D-E28D-422C-9EC8-5D8134E8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3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414299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442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Présentation Aero-Breizh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4E1680A2-0040-4531-B209-0BA9D4ED4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61" y="1406199"/>
            <a:ext cx="8962085" cy="4910789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7F6769-927A-43AA-A939-EF524156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4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F50E693-45C7-48F5-B970-80C6CA5F4C6F}"/>
              </a:ext>
            </a:extLst>
          </p:cNvPr>
          <p:cNvSpPr txBox="1"/>
          <p:nvPr/>
        </p:nvSpPr>
        <p:spPr>
          <a:xfrm>
            <a:off x="1393824" y="6324084"/>
            <a:ext cx="7908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Généré avec </a:t>
            </a:r>
            <a:r>
              <a:rPr lang="fr-FR" sz="1100" dirty="0" err="1"/>
              <a:t>PlantUML</a:t>
            </a:r>
            <a:r>
              <a:rPr lang="fr-FR" sz="1100" dirty="0"/>
              <a:t> </a:t>
            </a:r>
            <a:r>
              <a:rPr lang="fr-FR" dirty="0"/>
              <a:t>  </a:t>
            </a:r>
          </a:p>
        </p:txBody>
      </p:sp>
      <p:graphicFrame>
        <p:nvGraphicFramePr>
          <p:cNvPr id="9" name="Objet 8">
            <a:extLst>
              <a:ext uri="{FF2B5EF4-FFF2-40B4-BE49-F238E27FC236}">
                <a16:creationId xmlns:a16="http://schemas.microsoft.com/office/drawing/2014/main" id="{F2D8465B-37F3-4CAE-8C36-1348FAB0E5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24845"/>
              </p:ext>
            </p:extLst>
          </p:nvPr>
        </p:nvGraphicFramePr>
        <p:xfrm>
          <a:off x="11063287" y="6508750"/>
          <a:ext cx="1128713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" name="Packager Shell Object" showAsIcon="1" r:id="rId5" imgW="1128600" imgH="349200" progId="Package">
                  <p:embed/>
                </p:oleObj>
              </mc:Choice>
              <mc:Fallback>
                <p:oleObj name="Packager Shell Object" showAsIcon="1" r:id="rId5" imgW="1128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063287" y="6508750"/>
                        <a:ext cx="1128713" cy="349250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855601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93902C4-F6C7-436F-B4F3-5924B28A4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Analyse métier et fonctionnelle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EDA8C52-4803-48B8-9E38-1F7A36DEA2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B960F3-747A-4106-851F-9BDBDCEC4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5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915176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Organisation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7F6769-927A-43AA-A939-EF524156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6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754" y="1009650"/>
            <a:ext cx="7590492" cy="570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045682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Organisation géographique</a:t>
            </a:r>
            <a:br>
              <a:rPr lang="fr-FR" b="1" dirty="0"/>
            </a:b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395FBB-47FF-471B-A611-00E4D605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7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10992" y="1143000"/>
            <a:ext cx="8170015" cy="543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004040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7E298-DD99-424B-840E-4FAFBEED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9" y="0"/>
            <a:ext cx="9404723" cy="790156"/>
          </a:xfrm>
        </p:spPr>
        <p:txBody>
          <a:bodyPr/>
          <a:lstStyle/>
          <a:p>
            <a:pPr algn="ctr"/>
            <a:r>
              <a:rPr lang="fr-FR" b="1" dirty="0"/>
              <a:t>Organisation fonctionnelle</a:t>
            </a:r>
            <a:br>
              <a:rPr lang="fr-FR" b="1" dirty="0"/>
            </a:b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9255AB-0EA8-4D12-8914-DA5EEBF5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8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1054634"/>
            <a:ext cx="8667750" cy="5613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Groupe 2"/>
          <p:cNvGrpSpPr/>
          <p:nvPr/>
        </p:nvGrpSpPr>
        <p:grpSpPr>
          <a:xfrm>
            <a:off x="1762125" y="1045109"/>
            <a:ext cx="8667750" cy="5613920"/>
            <a:chOff x="1895475" y="1045109"/>
            <a:chExt cx="8667750" cy="561392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5475" y="1045109"/>
              <a:ext cx="8667750" cy="56139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417" r="82747" b="17156"/>
            <a:stretch/>
          </p:blipFill>
          <p:spPr bwMode="auto">
            <a:xfrm>
              <a:off x="1895475" y="2066101"/>
              <a:ext cx="2333626" cy="45929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850617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93902C4-F6C7-436F-B4F3-5924B28A4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Stratégie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EDA8C52-4803-48B8-9E38-1F7A36DEA2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B960F3-747A-4106-851F-9BDBDCEC4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B63D7-A8CB-4105-87F4-60707FA10D94}" type="slidenum">
              <a:rPr lang="en-GB" smtClean="0"/>
              <a:t>9</a:t>
            </a:fld>
            <a:r>
              <a:rPr lang="en-GB" sz="1200" dirty="0">
                <a:solidFill>
                  <a:prstClr val="white">
                    <a:tint val="75000"/>
                  </a:prstClr>
                </a:solidFill>
              </a:rPr>
              <a:t>/19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251023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nalisé 1">
      <a:dk1>
        <a:sysClr val="windowText" lastClr="000000"/>
      </a:dk1>
      <a:lt1>
        <a:sysClr val="window" lastClr="FFFFFF"/>
      </a:lt1>
      <a:dk2>
        <a:srgbClr val="3F3F3F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</TotalTime>
  <Words>423</Words>
  <Application>Microsoft Office PowerPoint</Application>
  <PresentationFormat>Grand écran</PresentationFormat>
  <Paragraphs>95</Paragraphs>
  <Slides>19</Slides>
  <Notes>7</Notes>
  <HiddenSlides>0</HiddenSlides>
  <MMClips>0</MMClips>
  <ScaleCrop>false</ScaleCrop>
  <HeadingPairs>
    <vt:vector size="8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Century Gothic</vt:lpstr>
      <vt:lpstr>Wingdings 3</vt:lpstr>
      <vt:lpstr>Ion</vt:lpstr>
      <vt:lpstr>Packager Shell Object</vt:lpstr>
      <vt:lpstr>NFE210 AERO-BREIZH</vt:lpstr>
      <vt:lpstr>Sommaire : Partie 1</vt:lpstr>
      <vt:lpstr>Sommaire : Partie 2</vt:lpstr>
      <vt:lpstr>Présentation Aero-Breizh</vt:lpstr>
      <vt:lpstr>Analyse métier et fonctionnelle</vt:lpstr>
      <vt:lpstr>Organisation</vt:lpstr>
      <vt:lpstr>Organisation géographique </vt:lpstr>
      <vt:lpstr>Organisation fonctionnelle </vt:lpstr>
      <vt:lpstr>Stratégie</vt:lpstr>
      <vt:lpstr>Projection organisation cible  </vt:lpstr>
      <vt:lpstr>Objectifs AéroNet</vt:lpstr>
      <vt:lpstr>Objectifs O3</vt:lpstr>
      <vt:lpstr>Evolution du SI</vt:lpstr>
      <vt:lpstr>POS applicatif actuel </vt:lpstr>
      <vt:lpstr>Cartographie actuel</vt:lpstr>
      <vt:lpstr>Infrastructure actuel</vt:lpstr>
      <vt:lpstr>Projet de migration</vt:lpstr>
      <vt:lpstr>Conclusion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NFE210 AERO-BREIZH</dc:title>
  <dc:creator>Manuel Pires</dc:creator>
  <cp:lastModifiedBy>Manuel Pires</cp:lastModifiedBy>
  <cp:revision>74</cp:revision>
  <dcterms:created xsi:type="dcterms:W3CDTF">2018-05-05T19:27:15Z</dcterms:created>
  <dcterms:modified xsi:type="dcterms:W3CDTF">2018-06-25T17:04:03Z</dcterms:modified>
</cp:coreProperties>
</file>

<file path=docProps/thumbnail.jpeg>
</file>